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6" r:id="rId4"/>
    <p:sldId id="258" r:id="rId5"/>
    <p:sldId id="259" r:id="rId6"/>
    <p:sldId id="273" r:id="rId7"/>
    <p:sldId id="274" r:id="rId8"/>
    <p:sldId id="275" r:id="rId9"/>
    <p:sldId id="263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8288000" cy="10287000"/>
  <p:notesSz cx="6858000" cy="9144000"/>
  <p:embeddedFontLst>
    <p:embeddedFont>
      <p:font typeface="Raleway Bold" panose="020B0604020202020204" charset="0"/>
      <p:regular r:id="rId22"/>
    </p:embeddedFont>
    <p:embeddedFont>
      <p:font typeface="Raleway Semi-Bold" panose="020B0604020202020204" charset="0"/>
      <p:regular r:id="rId23"/>
    </p:embeddedFont>
    <p:embeddedFont>
      <p:font typeface="IM Fell Italics" panose="020B0604020202020204" charset="0"/>
      <p:regular r:id="rId24"/>
    </p:embeddedFont>
    <p:embeddedFont>
      <p:font typeface="Source Serif Pro Bold" panose="020B0604020202020204" charset="0"/>
      <p:regular r:id="rId25"/>
    </p:embeddedFont>
    <p:embeddedFont>
      <p:font typeface="Akzidenz-Grotesk Bold" panose="020B0604020202020204" charset="0"/>
      <p:regular r:id="rId26"/>
    </p:embeddedFont>
    <p:embeddedFont>
      <p:font typeface="TT Lakes Neue Bold" panose="020B0604020202020204" charset="0"/>
      <p:regular r:id="rId27"/>
    </p:embeddedFont>
    <p:embeddedFont>
      <p:font typeface="TT Lakes Neue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aleway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13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AA5CA-8BDC-45DD-A11F-C5569FD91711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A22F6-946F-4ECC-A128-449A2AD8B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combinant les données issues des capteurs, des drones et des images satellites, l’IA peut identifier des tendances et générer des recommandations précises.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A22F6-946F-4ECC-A128-449A2AD8B5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robust independent elementary features (BRIEF)</a:t>
            </a:r>
          </a:p>
          <a:p>
            <a:r>
              <a:rPr lang="en-US" dirty="0" smtClean="0"/>
              <a:t>rotated BRIEF (ORB)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A22F6-946F-4ECC-A128-449A2AD8B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54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A22F6-946F-4ECC-A128-449A2AD8B5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9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9.tmp"/><Relationship Id="rId5" Type="http://schemas.openxmlformats.org/officeDocument/2006/relationships/image" Target="../media/image2.png"/><Relationship Id="rId10" Type="http://schemas.openxmlformats.org/officeDocument/2006/relationships/image" Target="../media/image18.tmp"/><Relationship Id="rId4" Type="http://schemas.openxmlformats.org/officeDocument/2006/relationships/image" Target="../media/image2.svg"/><Relationship Id="rId9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image" Target="../media/image2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10" Type="http://schemas.openxmlformats.org/officeDocument/2006/relationships/image" Target="../media/image2.svg"/><Relationship Id="rId4" Type="http://schemas.openxmlformats.org/officeDocument/2006/relationships/image" Target="../media/image3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6.svg"/><Relationship Id="rId10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2.png"/><Relationship Id="rId5" Type="http://schemas.openxmlformats.org/officeDocument/2006/relationships/image" Target="../media/image9.sv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9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4.png"/><Relationship Id="rId5" Type="http://schemas.openxmlformats.org/officeDocument/2006/relationships/image" Target="../media/image33.svg"/><Relationship Id="rId10" Type="http://schemas.openxmlformats.org/officeDocument/2006/relationships/image" Target="../media/image4.svg"/><Relationship Id="rId4" Type="http://schemas.openxmlformats.org/officeDocument/2006/relationships/image" Target="../media/image28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jpeg"/><Relationship Id="rId5" Type="http://schemas.openxmlformats.org/officeDocument/2006/relationships/image" Target="../media/image2.svg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1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tmp"/><Relationship Id="rId5" Type="http://schemas.openxmlformats.org/officeDocument/2006/relationships/image" Target="../media/image2.svg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4.tmp"/><Relationship Id="rId5" Type="http://schemas.openxmlformats.org/officeDocument/2006/relationships/image" Target="../media/image2.svg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1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6.sv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13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71022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9478" y="606861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9203" y="9055558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2" y="0"/>
                </a:lnTo>
                <a:lnTo>
                  <a:pt x="5594282" y="884913"/>
                </a:lnTo>
                <a:lnTo>
                  <a:pt x="0" y="884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88876" y="30460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4806334"/>
            <a:ext cx="16417848" cy="14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5"/>
              </a:lnSpc>
              <a:spcBef>
                <a:spcPct val="0"/>
              </a:spcBef>
            </a:pPr>
            <a:r>
              <a:rPr lang="en-US" sz="5099" b="1" dirty="0" smtClean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5099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1939" y="3838197"/>
            <a:ext cx="13112199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  <a:spcBef>
                <a:spcPct val="0"/>
              </a:spcBef>
            </a:pPr>
            <a:r>
              <a:rPr lang="en-US" sz="6249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26899" y="891980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4952" y="9275954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9203" y="7838067"/>
            <a:ext cx="11451226" cy="117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430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By Dahouda MWAMBA, Ph.D.</a:t>
            </a:r>
          </a:p>
          <a:p>
            <a:pPr algn="l">
              <a:lnSpc>
                <a:spcPts val="4566"/>
              </a:lnSpc>
              <a:spcBef>
                <a:spcPct val="0"/>
              </a:spcBef>
            </a:pPr>
            <a:endParaRPr lang="en-US" sz="4308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2754674" y="4726229"/>
            <a:ext cx="4136552" cy="6613672"/>
          </a:xfrm>
          <a:custGeom>
            <a:avLst/>
            <a:gdLst/>
            <a:ahLst/>
            <a:cxnLst/>
            <a:rect l="l" t="t" r="r" b="b"/>
            <a:pathLst>
              <a:path w="4136552" h="6613672">
                <a:moveTo>
                  <a:pt x="0" y="0"/>
                </a:moveTo>
                <a:lnTo>
                  <a:pt x="4136552" y="0"/>
                </a:lnTo>
                <a:lnTo>
                  <a:pt x="4136552" y="6613672"/>
                </a:lnTo>
                <a:lnTo>
                  <a:pt x="0" y="661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05917" y="6271466"/>
            <a:ext cx="3603703" cy="3423770"/>
          </a:xfrm>
          <a:custGeom>
            <a:avLst/>
            <a:gdLst/>
            <a:ahLst/>
            <a:cxnLst/>
            <a:rect l="l" t="t" r="r" b="b"/>
            <a:pathLst>
              <a:path w="3603703" h="3423770">
                <a:moveTo>
                  <a:pt x="0" y="0"/>
                </a:moveTo>
                <a:lnTo>
                  <a:pt x="3603703" y="0"/>
                </a:lnTo>
                <a:lnTo>
                  <a:pt x="3603703" y="3423770"/>
                </a:lnTo>
                <a:lnTo>
                  <a:pt x="0" y="342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20" t="-8319" r="-8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1" y="3199541"/>
            <a:ext cx="17830800" cy="6439759"/>
            <a:chOff x="0" y="0"/>
            <a:chExt cx="4922192" cy="1254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0131" y="3428622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9235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48364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8" name="Freeform 8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73741" y="3716156"/>
            <a:ext cx="28335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 smtClean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  <a:endParaRPr lang="en-US" sz="1950" dirty="0">
              <a:solidFill>
                <a:srgbClr val="FFFFFF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55978" y="3633338"/>
            <a:ext cx="7348946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DE L’EXPLOITATION MINIERE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5417" y="4138429"/>
            <a:ext cx="11271110" cy="877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501" lvl="1" indent="-243751" algn="l">
              <a:lnSpc>
                <a:spcPts val="3635"/>
              </a:lnSpc>
              <a:buFont typeface="Arial"/>
              <a:buChar char="•"/>
            </a:pPr>
            <a:r>
              <a:rPr lang="en-US" sz="2257" b="1" dirty="0" smtClean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Raw mineral classification</a:t>
            </a:r>
            <a:r>
              <a:rPr lang="en-US" sz="2257" b="1" dirty="0" smtClean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endParaRPr lang="en-US" sz="22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487501" lvl="1" indent="-243751" algn="l">
              <a:lnSpc>
                <a:spcPts val="3635"/>
              </a:lnSpc>
              <a:buFont typeface="Arial"/>
              <a:buChar char="•"/>
            </a:pPr>
            <a:endParaRPr lang="en-US" sz="22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5598" y="9697411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2" name="Freeform 2"/>
          <p:cNvSpPr/>
          <p:nvPr/>
        </p:nvSpPr>
        <p:spPr>
          <a:xfrm>
            <a:off x="3732172" y="321589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4"/>
          <p:cNvSpPr txBox="1"/>
          <p:nvPr/>
        </p:nvSpPr>
        <p:spPr>
          <a:xfrm>
            <a:off x="4557229" y="1082203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pic>
        <p:nvPicPr>
          <p:cNvPr id="24" name="Image 14" descr="Capture d’écra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778158"/>
            <a:ext cx="9143999" cy="4651400"/>
          </a:xfrm>
          <a:prstGeom prst="rect">
            <a:avLst/>
          </a:prstGeom>
        </p:spPr>
      </p:pic>
      <p:pic>
        <p:nvPicPr>
          <p:cNvPr id="25" name="Image 16" descr="Capture d’écran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847" y="3444951"/>
            <a:ext cx="8568867" cy="59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99" y="3505117"/>
            <a:ext cx="17990409" cy="4462931"/>
            <a:chOff x="0" y="0"/>
            <a:chExt cx="4818598" cy="11754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599" cy="1175422"/>
            </a:xfrm>
            <a:custGeom>
              <a:avLst/>
              <a:gdLst/>
              <a:ahLst/>
              <a:cxnLst/>
              <a:rect l="l" t="t" r="r" b="b"/>
              <a:pathLst>
                <a:path w="4818599" h="1175422">
                  <a:moveTo>
                    <a:pt x="0" y="0"/>
                  </a:moveTo>
                  <a:lnTo>
                    <a:pt x="4818599" y="0"/>
                  </a:lnTo>
                  <a:lnTo>
                    <a:pt x="4818599" y="1175422"/>
                  </a:lnTo>
                  <a:lnTo>
                    <a:pt x="0" y="1175422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818598" cy="11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6478" y="3744179"/>
            <a:ext cx="17005234" cy="208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38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intelligence</a:t>
            </a:r>
            <a:r>
              <a:rPr lang="en-US" sz="3824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artificielle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(IA) peut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jouer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rôle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crucial dans </a:t>
            </a:r>
            <a:r>
              <a:rPr lang="en-US" sz="3824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 </a:t>
            </a:r>
            <a:r>
              <a:rPr lang="en-US" sz="3824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transformation </a:t>
            </a:r>
            <a:r>
              <a:rPr lang="en-US" sz="3824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numérique</a:t>
            </a:r>
            <a:r>
              <a:rPr lang="en-US" sz="3824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24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République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Démocratique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du Congo (RDC),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apportant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solutions </a:t>
            </a:r>
            <a:r>
              <a:rPr lang="en-US" sz="38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innovantes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pour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relever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défis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environnementaux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économiques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sociaux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2925" y="3165760"/>
            <a:ext cx="17213984" cy="33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2479" b="1">
                <a:solidFill>
                  <a:srgbClr val="FFDE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7" name="AutoShape 7"/>
          <p:cNvSpPr/>
          <p:nvPr/>
        </p:nvSpPr>
        <p:spPr>
          <a:xfrm>
            <a:off x="5520704" y="820346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46463" y="671072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7757" y="987545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79203" y="9055558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2" y="0"/>
                </a:lnTo>
                <a:lnTo>
                  <a:pt x="5594282" y="884913"/>
                </a:lnTo>
                <a:lnTo>
                  <a:pt x="0" y="88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952" y="9275954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788876" y="30460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6463" y="269211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90074" y="3010311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</a:t>
            </a:r>
          </a:p>
        </p:txBody>
      </p:sp>
      <p:sp>
        <p:nvSpPr>
          <p:cNvPr id="18" name="Freeform 18"/>
          <p:cNvSpPr/>
          <p:nvPr/>
        </p:nvSpPr>
        <p:spPr>
          <a:xfrm rot="-5400000">
            <a:off x="11966490" y="4070380"/>
            <a:ext cx="4632870" cy="7407206"/>
          </a:xfrm>
          <a:custGeom>
            <a:avLst/>
            <a:gdLst/>
            <a:ahLst/>
            <a:cxnLst/>
            <a:rect l="l" t="t" r="r" b="b"/>
            <a:pathLst>
              <a:path w="4632870" h="7407206">
                <a:moveTo>
                  <a:pt x="0" y="0"/>
                </a:moveTo>
                <a:lnTo>
                  <a:pt x="4632870" y="0"/>
                </a:lnTo>
                <a:lnTo>
                  <a:pt x="4632870" y="7407205"/>
                </a:lnTo>
                <a:lnTo>
                  <a:pt x="0" y="7407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4858115" y="6148501"/>
            <a:ext cx="2453597" cy="2658223"/>
            <a:chOff x="0" y="0"/>
            <a:chExt cx="494053" cy="5352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4053" cy="535257"/>
            </a:xfrm>
            <a:custGeom>
              <a:avLst/>
              <a:gdLst/>
              <a:ahLst/>
              <a:cxnLst/>
              <a:rect l="l" t="t" r="r" b="b"/>
              <a:pathLst>
                <a:path w="494053" h="535257">
                  <a:moveTo>
                    <a:pt x="0" y="0"/>
                  </a:moveTo>
                  <a:lnTo>
                    <a:pt x="494053" y="0"/>
                  </a:lnTo>
                  <a:lnTo>
                    <a:pt x="494053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13"/>
              <a:stretch>
                <a:fillRect l="-12385" r="-12385" b="-7318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1154512" y="5704473"/>
            <a:ext cx="3703603" cy="3903123"/>
          </a:xfrm>
          <a:custGeom>
            <a:avLst/>
            <a:gdLst/>
            <a:ahLst/>
            <a:cxnLst/>
            <a:rect l="l" t="t" r="r" b="b"/>
            <a:pathLst>
              <a:path w="3703603" h="3903123">
                <a:moveTo>
                  <a:pt x="0" y="0"/>
                </a:moveTo>
                <a:lnTo>
                  <a:pt x="3703603" y="0"/>
                </a:lnTo>
                <a:lnTo>
                  <a:pt x="3703603" y="3903123"/>
                </a:lnTo>
                <a:lnTo>
                  <a:pt x="0" y="39031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Freeform 2"/>
          <p:cNvSpPr/>
          <p:nvPr/>
        </p:nvSpPr>
        <p:spPr>
          <a:xfrm>
            <a:off x="3259762" y="325402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4"/>
          <p:cNvSpPr txBox="1"/>
          <p:nvPr/>
        </p:nvSpPr>
        <p:spPr>
          <a:xfrm>
            <a:off x="4164363" y="1100174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1" y="3330940"/>
            <a:ext cx="17907000" cy="3721654"/>
            <a:chOff x="0" y="0"/>
            <a:chExt cx="4922192" cy="980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2192" cy="980189"/>
            </a:xfrm>
            <a:custGeom>
              <a:avLst/>
              <a:gdLst/>
              <a:ahLst/>
              <a:cxnLst/>
              <a:rect l="l" t="t" r="r" b="b"/>
              <a:pathLst>
                <a:path w="4922192" h="980189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430531" y="896433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1779" y="606861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9203" y="9055558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2" y="0"/>
                </a:lnTo>
                <a:lnTo>
                  <a:pt x="5594282" y="884913"/>
                </a:lnTo>
                <a:lnTo>
                  <a:pt x="0" y="88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779" y="5163192"/>
            <a:ext cx="17796221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Alors que la 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quantité</a:t>
            </a:r>
            <a:r>
              <a:rPr lang="en-US" sz="3824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données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créées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continue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d’augmenter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à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l’échelle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mondiale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cœur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transformation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numérique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cours qui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touche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tous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aspects de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notre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vie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professionnelle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personnelle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ctr">
              <a:lnSpc>
                <a:spcPts val="4795"/>
              </a:lnSpc>
            </a:pPr>
            <a:endParaRPr lang="en-US" sz="382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947"/>
              </a:lnSpc>
            </a:pP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LLa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RDC dispose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d'immenses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ressources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naturelles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(</a:t>
            </a:r>
            <a:r>
              <a:rPr lang="en-US" sz="37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forêts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7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minéraux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7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eau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etc.) mais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l'exploration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l'exploitation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données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sont quasi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inexistantes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non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accessibles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 public (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Chercheurs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algn="ctr">
              <a:lnSpc>
                <a:spcPts val="4795"/>
              </a:lnSpc>
            </a:pPr>
            <a:endParaRPr lang="en-US" sz="372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ctr">
              <a:lnSpc>
                <a:spcPts val="4795"/>
              </a:lnSpc>
            </a:pPr>
            <a:endParaRPr lang="en-US" sz="372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3576" y="929829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4952" y="9275954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88876" y="30460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58682" y="3049477"/>
            <a:ext cx="17213984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DE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6463" y="269211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90074" y="3010311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0074" y="3728727"/>
            <a:ext cx="16235453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8250" i="1" dirty="0" err="1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Gestion</a:t>
            </a:r>
            <a:r>
              <a:rPr lang="en-US" sz="8250" i="1" dirty="0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 </a:t>
            </a:r>
            <a:r>
              <a:rPr lang="en-US" sz="8250" i="1" dirty="0" err="1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optimale</a:t>
            </a:r>
            <a:r>
              <a:rPr lang="en-US" sz="8250" i="1" dirty="0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 des </a:t>
            </a:r>
            <a:r>
              <a:rPr lang="en-US" sz="8250" i="1" dirty="0" err="1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données</a:t>
            </a:r>
            <a:r>
              <a:rPr lang="en-US" sz="8250" i="1" dirty="0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 : </a:t>
            </a:r>
            <a:r>
              <a:rPr lang="en-US" sz="8250" i="1" dirty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ETL</a:t>
            </a:r>
          </a:p>
        </p:txBody>
      </p:sp>
      <p:sp>
        <p:nvSpPr>
          <p:cNvPr id="19" name="Freeform 2"/>
          <p:cNvSpPr/>
          <p:nvPr/>
        </p:nvSpPr>
        <p:spPr>
          <a:xfrm>
            <a:off x="3537384" y="133509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4"/>
          <p:cNvSpPr txBox="1"/>
          <p:nvPr/>
        </p:nvSpPr>
        <p:spPr>
          <a:xfrm>
            <a:off x="4362441" y="894123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784" y="324318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20462" y="3756332"/>
            <a:ext cx="4632870" cy="7407206"/>
          </a:xfrm>
          <a:custGeom>
            <a:avLst/>
            <a:gdLst/>
            <a:ahLst/>
            <a:cxnLst/>
            <a:rect l="l" t="t" r="r" b="b"/>
            <a:pathLst>
              <a:path w="4632870" h="7407206">
                <a:moveTo>
                  <a:pt x="0" y="0"/>
                </a:moveTo>
                <a:lnTo>
                  <a:pt x="4632871" y="0"/>
                </a:lnTo>
                <a:lnTo>
                  <a:pt x="4632871" y="7407206"/>
                </a:lnTo>
                <a:lnTo>
                  <a:pt x="0" y="740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48932" y="5834454"/>
            <a:ext cx="2453597" cy="2658223"/>
            <a:chOff x="0" y="0"/>
            <a:chExt cx="494053" cy="5352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4053" cy="535257"/>
            </a:xfrm>
            <a:custGeom>
              <a:avLst/>
              <a:gdLst/>
              <a:ahLst/>
              <a:cxnLst/>
              <a:rect l="l" t="t" r="r" b="b"/>
              <a:pathLst>
                <a:path w="494053" h="535257">
                  <a:moveTo>
                    <a:pt x="0" y="0"/>
                  </a:moveTo>
                  <a:lnTo>
                    <a:pt x="494053" y="0"/>
                  </a:lnTo>
                  <a:lnTo>
                    <a:pt x="494053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6"/>
              <a:stretch>
                <a:fillRect l="-12385" r="-12385" b="-7318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46463" y="513255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13255" y="211003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5329" y="5390425"/>
            <a:ext cx="3703603" cy="3903123"/>
          </a:xfrm>
          <a:custGeom>
            <a:avLst/>
            <a:gdLst/>
            <a:ahLst/>
            <a:cxnLst/>
            <a:rect l="l" t="t" r="r" b="b"/>
            <a:pathLst>
              <a:path w="3703603" h="3903123">
                <a:moveTo>
                  <a:pt x="0" y="0"/>
                </a:moveTo>
                <a:lnTo>
                  <a:pt x="3703603" y="0"/>
                </a:lnTo>
                <a:lnTo>
                  <a:pt x="3703603" y="3903124"/>
                </a:lnTo>
                <a:lnTo>
                  <a:pt x="0" y="3903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74792" y="4930359"/>
            <a:ext cx="5013208" cy="2731557"/>
          </a:xfrm>
          <a:custGeom>
            <a:avLst/>
            <a:gdLst/>
            <a:ahLst/>
            <a:cxnLst/>
            <a:rect l="l" t="t" r="r" b="b"/>
            <a:pathLst>
              <a:path w="5013208" h="2731557">
                <a:moveTo>
                  <a:pt x="0" y="0"/>
                </a:moveTo>
                <a:lnTo>
                  <a:pt x="5013208" y="0"/>
                </a:lnTo>
                <a:lnTo>
                  <a:pt x="5013208" y="2731557"/>
                </a:lnTo>
                <a:lnTo>
                  <a:pt x="0" y="2731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665" b="-1066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92225" y="7295407"/>
            <a:ext cx="10595775" cy="2919736"/>
          </a:xfrm>
          <a:custGeom>
            <a:avLst/>
            <a:gdLst/>
            <a:ahLst/>
            <a:cxnLst/>
            <a:rect l="l" t="t" r="r" b="b"/>
            <a:pathLst>
              <a:path w="10595775" h="2919736">
                <a:moveTo>
                  <a:pt x="0" y="0"/>
                </a:moveTo>
                <a:lnTo>
                  <a:pt x="10595775" y="0"/>
                </a:lnTo>
                <a:lnTo>
                  <a:pt x="10595775" y="2919736"/>
                </a:lnTo>
                <a:lnTo>
                  <a:pt x="0" y="2919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1841" b="-11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11140" y="5395896"/>
            <a:ext cx="4131825" cy="1899510"/>
          </a:xfrm>
          <a:custGeom>
            <a:avLst/>
            <a:gdLst/>
            <a:ahLst/>
            <a:cxnLst/>
            <a:rect l="l" t="t" r="r" b="b"/>
            <a:pathLst>
              <a:path w="4131825" h="1899510">
                <a:moveTo>
                  <a:pt x="0" y="0"/>
                </a:moveTo>
                <a:lnTo>
                  <a:pt x="4131825" y="0"/>
                </a:lnTo>
                <a:lnTo>
                  <a:pt x="4131825" y="1899511"/>
                </a:lnTo>
                <a:lnTo>
                  <a:pt x="0" y="1899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380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9411" y="2892516"/>
            <a:ext cx="8283023" cy="225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  <a:spcBef>
                <a:spcPct val="0"/>
              </a:spcBef>
            </a:pPr>
            <a:r>
              <a:rPr lang="en-US" sz="55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3515" y="356137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59749" y="3289644"/>
            <a:ext cx="6599551" cy="117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INVESTISSEMENT DANS L’INFRASTRUCTURE NUMÉRIQUE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73427" y="4503170"/>
            <a:ext cx="10347224" cy="152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34076" lvl="2" indent="-411359" algn="l">
              <a:lnSpc>
                <a:spcPts val="3029"/>
              </a:lnSpc>
              <a:buFont typeface="Arial"/>
              <a:buChar char="⚬"/>
            </a:pPr>
            <a:r>
              <a:rPr lang="en-US" sz="285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Développer l’accès à Internet à haut débit dans tout le pays</a:t>
            </a:r>
          </a:p>
          <a:p>
            <a:pPr algn="l">
              <a:lnSpc>
                <a:spcPts val="3029"/>
              </a:lnSpc>
            </a:pPr>
            <a:endParaRPr lang="en-US" sz="2857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2817"/>
              </a:lnSpc>
              <a:spcBef>
                <a:spcPct val="0"/>
              </a:spcBef>
            </a:pPr>
            <a:endParaRPr lang="en-US" sz="2857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66395" y="798375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20" name="Freeform 2"/>
          <p:cNvSpPr/>
          <p:nvPr/>
        </p:nvSpPr>
        <p:spPr>
          <a:xfrm>
            <a:off x="3648125" y="247274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4"/>
          <p:cNvSpPr txBox="1"/>
          <p:nvPr/>
        </p:nvSpPr>
        <p:spPr>
          <a:xfrm>
            <a:off x="4473182" y="1007888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784" y="324318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86627" y="3401345"/>
            <a:ext cx="5299028" cy="8472283"/>
          </a:xfrm>
          <a:custGeom>
            <a:avLst/>
            <a:gdLst/>
            <a:ahLst/>
            <a:cxnLst/>
            <a:rect l="l" t="t" r="r" b="b"/>
            <a:pathLst>
              <a:path w="5299028" h="8472283">
                <a:moveTo>
                  <a:pt x="0" y="0"/>
                </a:moveTo>
                <a:lnTo>
                  <a:pt x="5299028" y="0"/>
                </a:lnTo>
                <a:lnTo>
                  <a:pt x="5299028" y="8472282"/>
                </a:lnTo>
                <a:lnTo>
                  <a:pt x="0" y="847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6463" y="513255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13255" y="211003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7762612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5464" y="5588654"/>
            <a:ext cx="7434054" cy="4003953"/>
          </a:xfrm>
          <a:custGeom>
            <a:avLst/>
            <a:gdLst/>
            <a:ahLst/>
            <a:cxnLst/>
            <a:rect l="l" t="t" r="r" b="b"/>
            <a:pathLst>
              <a:path w="7434054" h="4003953">
                <a:moveTo>
                  <a:pt x="0" y="0"/>
                </a:moveTo>
                <a:lnTo>
                  <a:pt x="7434054" y="0"/>
                </a:lnTo>
                <a:lnTo>
                  <a:pt x="7434054" y="4003953"/>
                </a:lnTo>
                <a:lnTo>
                  <a:pt x="0" y="40039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84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94007" y="5393526"/>
            <a:ext cx="8893993" cy="2329685"/>
          </a:xfrm>
          <a:custGeom>
            <a:avLst/>
            <a:gdLst/>
            <a:ahLst/>
            <a:cxnLst/>
            <a:rect l="l" t="t" r="r" b="b"/>
            <a:pathLst>
              <a:path w="8893993" h="2329685">
                <a:moveTo>
                  <a:pt x="0" y="0"/>
                </a:moveTo>
                <a:lnTo>
                  <a:pt x="8893993" y="0"/>
                </a:lnTo>
                <a:lnTo>
                  <a:pt x="8893993" y="2329685"/>
                </a:lnTo>
                <a:lnTo>
                  <a:pt x="0" y="2329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6913" b="-6512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9411" y="2892516"/>
            <a:ext cx="8283023" cy="225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  <a:spcBef>
                <a:spcPct val="0"/>
              </a:spcBef>
            </a:pPr>
            <a:r>
              <a:rPr lang="en-US" sz="55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3515" y="3561374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2058" y="3482096"/>
            <a:ext cx="6599551" cy="41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FORMATION ET SENSIBILISATION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6395" y="798375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3515" y="4222317"/>
            <a:ext cx="8289800" cy="108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Création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programmes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6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formation </a:t>
            </a:r>
            <a:r>
              <a:rPr lang="en-US" sz="26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</a:t>
            </a:r>
            <a:r>
              <a:rPr lang="en-US" sz="26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IA 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  <a:p>
            <a:pPr algn="l">
              <a:lnSpc>
                <a:spcPts val="2817"/>
              </a:lnSpc>
              <a:spcBef>
                <a:spcPct val="0"/>
              </a:spcBef>
            </a:pP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science, et 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compétences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numériques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pour les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jeunes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et les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professionnels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10731" y="8080798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9275" y="8001520"/>
            <a:ext cx="6599551" cy="41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PARTENARIATS ET FINANCEMENTS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4007" y="8869568"/>
            <a:ext cx="8289800" cy="108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  <a:spcBef>
                <a:spcPct val="0"/>
              </a:spcBef>
            </a:pPr>
            <a:r>
              <a:rPr lang="en-US" sz="265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Collaboration avec des ONG, des universités, des entreprises technologiques internationales pour partager le savoir-faire.</a:t>
            </a:r>
          </a:p>
        </p:txBody>
      </p:sp>
      <p:sp>
        <p:nvSpPr>
          <p:cNvPr id="20" name="Freeform 2"/>
          <p:cNvSpPr/>
          <p:nvPr/>
        </p:nvSpPr>
        <p:spPr>
          <a:xfrm>
            <a:off x="3769757" y="218397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4"/>
          <p:cNvSpPr txBox="1"/>
          <p:nvPr/>
        </p:nvSpPr>
        <p:spPr>
          <a:xfrm>
            <a:off x="4594814" y="979011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64321" y="7463121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718" y="5954437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1866" y="44646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83727" y="6688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55549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8" name="Freeform 8"/>
          <p:cNvSpPr/>
          <p:nvPr/>
        </p:nvSpPr>
        <p:spPr>
          <a:xfrm>
            <a:off x="10884907" y="3627425"/>
            <a:ext cx="7242855" cy="3491975"/>
          </a:xfrm>
          <a:custGeom>
            <a:avLst/>
            <a:gdLst/>
            <a:ahLst/>
            <a:cxnLst/>
            <a:rect l="l" t="t" r="r" b="b"/>
            <a:pathLst>
              <a:path w="7242855" h="3491975">
                <a:moveTo>
                  <a:pt x="0" y="0"/>
                </a:moveTo>
                <a:lnTo>
                  <a:pt x="7242854" y="0"/>
                </a:lnTo>
                <a:lnTo>
                  <a:pt x="7242854" y="3491974"/>
                </a:lnTo>
                <a:lnTo>
                  <a:pt x="0" y="3491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42" b="-374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4907" y="7119399"/>
            <a:ext cx="7242855" cy="2900512"/>
          </a:xfrm>
          <a:custGeom>
            <a:avLst/>
            <a:gdLst/>
            <a:ahLst/>
            <a:cxnLst/>
            <a:rect l="l" t="t" r="r" b="b"/>
            <a:pathLst>
              <a:path w="7242855" h="2900512">
                <a:moveTo>
                  <a:pt x="0" y="0"/>
                </a:moveTo>
                <a:lnTo>
                  <a:pt x="7242854" y="0"/>
                </a:lnTo>
                <a:lnTo>
                  <a:pt x="7242854" y="2900512"/>
                </a:lnTo>
                <a:lnTo>
                  <a:pt x="0" y="2900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49" r="-454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54553" y="4746640"/>
            <a:ext cx="7707780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RDC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1866" y="4455165"/>
            <a:ext cx="7174848" cy="91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6"/>
              </a:lnSpc>
              <a:spcBef>
                <a:spcPct val="0"/>
              </a:spcBef>
            </a:pPr>
            <a:r>
              <a:rPr lang="en-US" sz="3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DÉFIS DE L’IMPLÉMENTATION DE L’IA  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6653" y="6272623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5549" y="6247193"/>
            <a:ext cx="7083841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DÉFIS DE L’IMPLÉMENTATION DE L’IA EN RDC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7425601"/>
            <a:ext cx="11162333" cy="242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Manque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d’infrastructures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numériques</a:t>
            </a:r>
            <a:r>
              <a:rPr lang="en-US" sz="25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(internet,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électricité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Pénurie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compétences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locales</a:t>
            </a:r>
            <a:r>
              <a:rPr lang="en-US" sz="25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IA et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data science.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Manque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données</a:t>
            </a:r>
            <a:r>
              <a:rPr lang="en-US" sz="25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fiables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centralisées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52270" lvl="1" indent="-276135" algn="l">
              <a:lnSpc>
                <a:spcPts val="2711"/>
              </a:lnSpc>
              <a:spcBef>
                <a:spcPct val="0"/>
              </a:spcBef>
              <a:buFont typeface="Arial"/>
              <a:buChar char="•"/>
            </a:pP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Cadre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juridique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éthique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insuffisant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pour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encadrer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l’usage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17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64321" y="7463121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7540" y="515785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1151" y="5476045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8371" y="5450615"/>
            <a:ext cx="7083841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RECOMMANDATIONS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246785"/>
            <a:ext cx="11162333" cy="345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Investir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dans la formation 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jeunes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aux technologies de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l’IA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Développer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partenariats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entre le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gouvernement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, les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universités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et le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secteur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privé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Mettre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place des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politiques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publiques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favorables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à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l’innovation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numérique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52270" lvl="1" indent="-276135" algn="l">
              <a:lnSpc>
                <a:spcPts val="2711"/>
              </a:lnSpc>
              <a:spcBef>
                <a:spcPct val="0"/>
              </a:spcBef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Créer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centres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recherche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intelligence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artificielle</a:t>
            </a:r>
            <a:r>
              <a:rPr lang="en-US" sz="2557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2557" b="1" dirty="0">
              <a:solidFill>
                <a:srgbClr val="FF575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11130550" y="2660952"/>
            <a:ext cx="7421720" cy="5573037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816070" y="2328809"/>
            <a:ext cx="4261262" cy="6013018"/>
            <a:chOff x="0" y="0"/>
            <a:chExt cx="660181" cy="9315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181" cy="931574"/>
            </a:xfrm>
            <a:custGeom>
              <a:avLst/>
              <a:gdLst/>
              <a:ahLst/>
              <a:cxnLst/>
              <a:rect l="l" t="t" r="r" b="b"/>
              <a:pathLst>
                <a:path w="660181" h="931574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6"/>
              <a:stretch>
                <a:fillRect t="-3283" b="-328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0250858" y="9047762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996608" y="9268159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6463" y="369134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03335" y="66882"/>
            <a:ext cx="1550944" cy="1466725"/>
          </a:xfrm>
          <a:custGeom>
            <a:avLst/>
            <a:gdLst/>
            <a:ahLst/>
            <a:cxnLst/>
            <a:rect l="l" t="t" r="r" b="b"/>
            <a:pathLst>
              <a:path w="1550944" h="1466725">
                <a:moveTo>
                  <a:pt x="0" y="0"/>
                </a:moveTo>
                <a:lnTo>
                  <a:pt x="1550944" y="0"/>
                </a:lnTo>
                <a:lnTo>
                  <a:pt x="1550944" y="1466725"/>
                </a:lnTo>
                <a:lnTo>
                  <a:pt x="0" y="1466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98371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8" name="Freeform 2"/>
          <p:cNvSpPr/>
          <p:nvPr/>
        </p:nvSpPr>
        <p:spPr>
          <a:xfrm>
            <a:off x="931250" y="1452824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4"/>
          <p:cNvSpPr txBox="1"/>
          <p:nvPr/>
        </p:nvSpPr>
        <p:spPr>
          <a:xfrm>
            <a:off x="1756307" y="2213438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718" y="2100740"/>
            <a:ext cx="7174848" cy="46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6"/>
              </a:lnSpc>
              <a:spcBef>
                <a:spcPct val="0"/>
              </a:spcBef>
            </a:pPr>
            <a:r>
              <a:rPr lang="en-US" sz="3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6364321" y="7463121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9123" y="2800428"/>
            <a:ext cx="17309904" cy="63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représente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une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opportunité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exceptionnelle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pour la RDC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d’accélérer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son développement durable par la 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transformation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numérique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4089"/>
              </a:lnSpc>
            </a:pPr>
            <a:endParaRPr lang="en-US" sz="38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l’intégrant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intelligemment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de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manière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éthique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la RDC peut 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transformer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ses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défis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opportunités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bâtir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avenir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meilleur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pour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notre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population</a:t>
            </a:r>
            <a:r>
              <a:rPr lang="en-US" sz="3857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4089"/>
              </a:lnSpc>
              <a:spcBef>
                <a:spcPct val="0"/>
              </a:spcBef>
            </a:pPr>
            <a:endParaRPr lang="en-US" sz="3857" b="1" dirty="0" smtClean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>
              <a:lnSpc>
                <a:spcPts val="4089"/>
              </a:lnSpc>
              <a:spcBef>
                <a:spcPct val="0"/>
              </a:spcBef>
            </a:pPr>
            <a:r>
              <a:rPr lang="fr-FR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</a:rPr>
              <a:t>L’IA et le </a:t>
            </a:r>
            <a:r>
              <a:rPr lang="fr-FR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</a:rPr>
              <a:t>Big</a:t>
            </a:r>
            <a:r>
              <a:rPr lang="fr-FR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</a:rPr>
              <a:t> Data sont des moteurs de l’agriculture de précision, offrant des solutions pour optimiser les rendements et minimiser les coûts tout en réduisant l’impact environnemental. Ces technologies façonnent l’avenir de l’agriculture.</a:t>
            </a:r>
            <a:endParaRPr lang="en-US" sz="38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4089"/>
              </a:lnSpc>
              <a:spcBef>
                <a:spcPct val="0"/>
              </a:spcBef>
            </a:pPr>
            <a:endParaRPr lang="en-US" sz="38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0858" y="9047762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96608" y="9268159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7" name="Freeform 7"/>
          <p:cNvSpPr/>
          <p:nvPr/>
        </p:nvSpPr>
        <p:spPr>
          <a:xfrm>
            <a:off x="1046381" y="519551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72990" y="21729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9186" y="65425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0297" y="140246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74389" y="823175"/>
            <a:ext cx="4136552" cy="6613672"/>
          </a:xfrm>
          <a:custGeom>
            <a:avLst/>
            <a:gdLst/>
            <a:ahLst/>
            <a:cxnLst/>
            <a:rect l="l" t="t" r="r" b="b"/>
            <a:pathLst>
              <a:path w="4136552" h="6613672">
                <a:moveTo>
                  <a:pt x="0" y="0"/>
                </a:moveTo>
                <a:lnTo>
                  <a:pt x="4136552" y="0"/>
                </a:lnTo>
                <a:lnTo>
                  <a:pt x="4136552" y="6613673"/>
                </a:lnTo>
                <a:lnTo>
                  <a:pt x="0" y="6613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0297" y="30837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540" y="296240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78551" y="144211"/>
            <a:ext cx="1392095" cy="1316501"/>
          </a:xfrm>
          <a:custGeom>
            <a:avLst/>
            <a:gdLst/>
            <a:ahLst/>
            <a:cxnLst/>
            <a:rect l="l" t="t" r="r" b="b"/>
            <a:pathLst>
              <a:path w="1392095" h="1316501">
                <a:moveTo>
                  <a:pt x="0" y="0"/>
                </a:moveTo>
                <a:lnTo>
                  <a:pt x="1392095" y="0"/>
                </a:lnTo>
                <a:lnTo>
                  <a:pt x="1392095" y="1316502"/>
                </a:lnTo>
                <a:lnTo>
                  <a:pt x="0" y="1316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2185" y="1499569"/>
            <a:ext cx="6436672" cy="46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33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SPEAKER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3907" y="172065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1708" y="1594536"/>
            <a:ext cx="6599551" cy="7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2023 : DOCTORAT 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18160" y="2445008"/>
            <a:ext cx="11538499" cy="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859" lvl="1" indent="-286929" algn="l">
              <a:lnSpc>
                <a:spcPts val="2817"/>
              </a:lnSpc>
              <a:buFont typeface="Arial"/>
              <a:buChar char="•"/>
            </a:pPr>
            <a:r>
              <a:rPr lang="en-US" sz="26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Computer Software Engineering à l'Université de Hanyang (Corée).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3907" y="3401981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79657" y="3278136"/>
            <a:ext cx="8280260" cy="7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2020 : MASTER  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17346" y="430942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178" y="6455462"/>
            <a:ext cx="14272436" cy="338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    MWAMBA KASONGO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Dahouda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Ph.D.</a:t>
            </a:r>
          </a:p>
          <a:p>
            <a:pPr algn="l">
              <a:lnSpc>
                <a:spcPts val="3347"/>
              </a:lnSpc>
            </a:pPr>
            <a:endParaRPr lang="en-US" sz="31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1363613" lvl="2" indent="-454538" algn="l">
              <a:lnSpc>
                <a:spcPts val="3347"/>
              </a:lnSpc>
              <a:buFont typeface="Arial"/>
              <a:buChar char="⚬"/>
            </a:pP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Docteur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génie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logiciel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systèmes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d'information</a:t>
            </a:r>
            <a:endParaRPr lang="en-US" sz="31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1363613" lvl="2" indent="-454538" algn="l">
              <a:lnSpc>
                <a:spcPts val="3347"/>
              </a:lnSpc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Machine and Deep Learning Engineer</a:t>
            </a:r>
          </a:p>
          <a:p>
            <a:pPr marL="1363613" lvl="2" indent="-454538" algn="l">
              <a:lnSpc>
                <a:spcPts val="3347"/>
              </a:lnSpc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Big Data Developer</a:t>
            </a:r>
          </a:p>
          <a:p>
            <a:pPr marL="1363613" lvl="2" indent="-454538" algn="l">
              <a:lnSpc>
                <a:spcPts val="3347"/>
              </a:lnSpc>
              <a:spcBef>
                <a:spcPct val="0"/>
              </a:spcBef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Auteur et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Ecrivain</a:t>
            </a:r>
            <a:endParaRPr lang="en-US" sz="31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1363613" lvl="2" indent="-454538" algn="l">
              <a:lnSpc>
                <a:spcPts val="3347"/>
              </a:lnSpc>
              <a:spcBef>
                <a:spcPct val="0"/>
              </a:spcBef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CEO de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Karibu-ai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DRC (</a:t>
            </a:r>
            <a:r>
              <a:rPr lang="en-US" sz="31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 Progress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marL="1363613" lvl="2" indent="-454538" algn="l">
              <a:lnSpc>
                <a:spcPts val="3347"/>
              </a:lnSpc>
              <a:spcBef>
                <a:spcPct val="0"/>
              </a:spcBef>
              <a:buFont typeface="Arial"/>
              <a:buChar char="⚬"/>
            </a:pP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Professeur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Associé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l’Université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Protestante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Lubumbashi (UPL)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9501" y="4128609"/>
            <a:ext cx="11538499" cy="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859" lvl="1" indent="-286929" algn="l">
              <a:lnSpc>
                <a:spcPts val="2817"/>
              </a:lnSpc>
              <a:buFont typeface="Arial"/>
              <a:buChar char="•"/>
            </a:pPr>
            <a:r>
              <a:rPr lang="en-US" sz="26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Computer Software Engineering à l'Université de Hanyang (Corée).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90297" y="476641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933907" y="508460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79657" y="4960759"/>
            <a:ext cx="8280260" cy="7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2017 : LICENCE  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07047" y="5811232"/>
            <a:ext cx="11980953" cy="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859" lvl="1" indent="-286929" algn="l">
              <a:lnSpc>
                <a:spcPts val="2817"/>
              </a:lnSpc>
              <a:buFont typeface="Arial"/>
              <a:buChar char="•"/>
            </a:pPr>
            <a:r>
              <a:rPr lang="en-US" sz="26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Licence en informatique : Université Protestante de Lubumbashi (RDC).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25632" y="2368412"/>
            <a:ext cx="3603703" cy="3423770"/>
          </a:xfrm>
          <a:custGeom>
            <a:avLst/>
            <a:gdLst/>
            <a:ahLst/>
            <a:cxnLst/>
            <a:rect l="l" t="t" r="r" b="b"/>
            <a:pathLst>
              <a:path w="3603703" h="3423770">
                <a:moveTo>
                  <a:pt x="0" y="0"/>
                </a:moveTo>
                <a:lnTo>
                  <a:pt x="3603703" y="0"/>
                </a:lnTo>
                <a:lnTo>
                  <a:pt x="3603703" y="3423770"/>
                </a:lnTo>
                <a:lnTo>
                  <a:pt x="0" y="342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0" t="-8319" r="-8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984803" y="-1314334"/>
            <a:ext cx="8318394" cy="13299759"/>
          </a:xfrm>
          <a:custGeom>
            <a:avLst/>
            <a:gdLst/>
            <a:ahLst/>
            <a:cxnLst/>
            <a:rect l="l" t="t" r="r" b="b"/>
            <a:pathLst>
              <a:path w="8318394" h="13299759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55515" y="2243991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95089" y="4598153"/>
            <a:ext cx="5097823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5623" y="3359600"/>
            <a:ext cx="5796755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9387" y="6511087"/>
            <a:ext cx="10457483" cy="84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30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Merci d'explorer avec nous le potentiel de l'IA en RDC ! 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Façonnons l'avenir ensemble.</a:t>
            </a:r>
          </a:p>
        </p:txBody>
      </p:sp>
      <p:sp>
        <p:nvSpPr>
          <p:cNvPr id="7" name="Freeform 7"/>
          <p:cNvSpPr/>
          <p:nvPr/>
        </p:nvSpPr>
        <p:spPr>
          <a:xfrm>
            <a:off x="2494121" y="857710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24884" y="2318006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19" y="3825959"/>
            <a:ext cx="3946014" cy="3874268"/>
          </a:xfrm>
          <a:custGeom>
            <a:avLst/>
            <a:gdLst/>
            <a:ahLst/>
            <a:cxnLst/>
            <a:rect l="l" t="t" r="r" b="b"/>
            <a:pathLst>
              <a:path w="3946014" h="3874268">
                <a:moveTo>
                  <a:pt x="0" y="0"/>
                </a:moveTo>
                <a:lnTo>
                  <a:pt x="3946014" y="0"/>
                </a:lnTo>
                <a:lnTo>
                  <a:pt x="3946014" y="3874268"/>
                </a:lnTo>
                <a:lnTo>
                  <a:pt x="0" y="38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4577" y="4267327"/>
            <a:ext cx="3257398" cy="325739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42652" y="3572763"/>
            <a:ext cx="8602697" cy="9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44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4482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QUID IA ?</a:t>
            </a:r>
          </a:p>
          <a:p>
            <a:pPr algn="l">
              <a:lnSpc>
                <a:spcPts val="2631"/>
              </a:lnSpc>
              <a:spcBef>
                <a:spcPct val="0"/>
              </a:spcBef>
            </a:pPr>
            <a:endParaRPr lang="en-US" sz="4482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23037" y="4681137"/>
            <a:ext cx="13632227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 (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Intelligence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Artificielle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domaine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l’informatique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qui vise à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créer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systèmes</a:t>
            </a:r>
            <a:r>
              <a:rPr lang="en-US" sz="3195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capables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simuler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certaines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formes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d’intelligence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humaine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  <a:p>
            <a:pPr algn="l">
              <a:lnSpc>
                <a:spcPts val="3387"/>
              </a:lnSpc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387"/>
              </a:lnSpc>
              <a:spcBef>
                <a:spcPct val="0"/>
              </a:spcBef>
            </a:pP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d'autres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termes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c’est la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capacité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d'une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machine à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imiter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3195" b="1" dirty="0" err="1" smtClean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comportements</a:t>
            </a:r>
            <a:r>
              <a:rPr lang="en-US" sz="3195" b="1" dirty="0" smtClean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intelligents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comme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apprendre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raisonner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résoudre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problèmes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comprendre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langage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reconnaître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images, etc.</a:t>
            </a:r>
          </a:p>
        </p:txBody>
      </p:sp>
      <p:sp>
        <p:nvSpPr>
          <p:cNvPr id="9" name="Freeform 9"/>
          <p:cNvSpPr/>
          <p:nvPr/>
        </p:nvSpPr>
        <p:spPr>
          <a:xfrm>
            <a:off x="948120" y="399519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0926" y="684638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177" y="2668354"/>
            <a:ext cx="17855823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3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177" y="1900512"/>
            <a:ext cx="14260645" cy="5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415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19" y="3825959"/>
            <a:ext cx="3946014" cy="3874268"/>
          </a:xfrm>
          <a:custGeom>
            <a:avLst/>
            <a:gdLst/>
            <a:ahLst/>
            <a:cxnLst/>
            <a:rect l="l" t="t" r="r" b="b"/>
            <a:pathLst>
              <a:path w="3946014" h="3874268">
                <a:moveTo>
                  <a:pt x="0" y="0"/>
                </a:moveTo>
                <a:lnTo>
                  <a:pt x="3946014" y="0"/>
                </a:lnTo>
                <a:lnTo>
                  <a:pt x="3946014" y="3874268"/>
                </a:lnTo>
                <a:lnTo>
                  <a:pt x="0" y="38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4577" y="4267327"/>
            <a:ext cx="3257398" cy="325739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42652" y="3572763"/>
            <a:ext cx="8602697" cy="9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44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4482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QUID IA ?</a:t>
            </a:r>
          </a:p>
          <a:p>
            <a:pPr algn="l">
              <a:lnSpc>
                <a:spcPts val="2631"/>
              </a:lnSpc>
              <a:spcBef>
                <a:spcPct val="0"/>
              </a:spcBef>
            </a:pPr>
            <a:endParaRPr lang="en-US" sz="4482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8120" y="399519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0926" y="684638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177" y="2668354"/>
            <a:ext cx="17855823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3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177" y="1900512"/>
            <a:ext cx="14260645" cy="5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415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308771"/>
            <a:ext cx="13434462" cy="58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19" y="3825959"/>
            <a:ext cx="3946014" cy="3874268"/>
          </a:xfrm>
          <a:custGeom>
            <a:avLst/>
            <a:gdLst/>
            <a:ahLst/>
            <a:cxnLst/>
            <a:rect l="l" t="t" r="r" b="b"/>
            <a:pathLst>
              <a:path w="3946014" h="3874268">
                <a:moveTo>
                  <a:pt x="0" y="0"/>
                </a:moveTo>
                <a:lnTo>
                  <a:pt x="3946014" y="0"/>
                </a:lnTo>
                <a:lnTo>
                  <a:pt x="3946014" y="3874268"/>
                </a:lnTo>
                <a:lnTo>
                  <a:pt x="0" y="38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4577" y="4267327"/>
            <a:ext cx="3257398" cy="325739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42652" y="3572763"/>
            <a:ext cx="10461003" cy="9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44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4482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QUID DÉVELOPPEMENT DURABLE  ?</a:t>
            </a:r>
          </a:p>
          <a:p>
            <a:pPr algn="l">
              <a:lnSpc>
                <a:spcPts val="2631"/>
              </a:lnSpc>
              <a:spcBef>
                <a:spcPct val="0"/>
              </a:spcBef>
            </a:pPr>
            <a:endParaRPr lang="en-US" sz="4482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78792" y="4911038"/>
            <a:ext cx="13632227" cy="479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 développement durable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modèle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croissance</a:t>
            </a:r>
            <a:r>
              <a:rPr lang="en-US" sz="3195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répond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aux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besoins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du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présent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sans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compromettre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capacité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générations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futures à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répondre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aux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leurs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  <a:p>
            <a:pPr algn="l">
              <a:lnSpc>
                <a:spcPts val="3387"/>
              </a:lnSpc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387"/>
              </a:lnSpc>
            </a:pP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Il repose sur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trois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piliers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:</a:t>
            </a:r>
          </a:p>
          <a:p>
            <a:pPr algn="l">
              <a:lnSpc>
                <a:spcPts val="3387"/>
              </a:lnSpc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689896" lvl="1" indent="-344948" algn="l">
              <a:lnSpc>
                <a:spcPts val="3387"/>
              </a:lnSpc>
              <a:buFont typeface="Arial"/>
              <a:buChar char="•"/>
            </a:pP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Économique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: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croissance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inclusive et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création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d’emplois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689896" lvl="1" indent="-344948" algn="l">
              <a:lnSpc>
                <a:spcPts val="3387"/>
              </a:lnSpc>
              <a:buFont typeface="Arial"/>
              <a:buChar char="•"/>
            </a:pP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Social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: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réduction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inégalités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accès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à la santé et à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l’éducation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689896" lvl="1" indent="-344948" algn="l">
              <a:lnSpc>
                <a:spcPts val="3387"/>
              </a:lnSpc>
              <a:spcBef>
                <a:spcPct val="0"/>
              </a:spcBef>
              <a:buFont typeface="Arial"/>
              <a:buChar char="•"/>
            </a:pP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Environnemental</a:t>
            </a:r>
            <a:r>
              <a:rPr lang="en-US" sz="3195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protection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ressources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naturelles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lutte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changement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climatique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3387"/>
              </a:lnSpc>
              <a:spcBef>
                <a:spcPct val="0"/>
              </a:spcBef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8120" y="399519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0926" y="684638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177" y="1900512"/>
            <a:ext cx="14260645" cy="5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415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2177" y="2668354"/>
            <a:ext cx="17855823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3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6792" y="3926245"/>
            <a:ext cx="18111208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792" y="6756430"/>
            <a:ext cx="11685887" cy="283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Détection des maladies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grâce à la vision par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ordinateur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Prédiction</a:t>
            </a: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rendements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à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l’aide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modèles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machine learning.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Irrigation </a:t>
            </a: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intelligente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pour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optimiser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l’usage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l’eau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</a:t>
            </a: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satellitaire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terres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agricoles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=&gt;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Utilisation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capteurs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drones et images satellites pour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surveiller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cultures,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détecter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précocement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maladies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sécheresse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875"/>
              </a:lnSpc>
            </a:pPr>
            <a:endParaRPr lang="en-US" sz="24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96009" y="9218964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441759" y="9439361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15920" y="5035467"/>
            <a:ext cx="9663358" cy="1251205"/>
            <a:chOff x="0" y="0"/>
            <a:chExt cx="12884478" cy="166827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8575"/>
              <a:ext cx="12884478" cy="860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1"/>
                </a:lnSpc>
              </a:pPr>
              <a:r>
                <a:rPr lang="en-US" sz="4346" b="1" spc="-130">
                  <a:solidFill>
                    <a:srgbClr val="FFDE59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Problématique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1979"/>
              <a:ext cx="12884478" cy="1436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4"/>
                </a:lnSpc>
              </a:pPr>
              <a:r>
                <a:rPr lang="en-US" sz="2061" b="1" spc="-61">
                  <a:solidFill>
                    <a:srgbClr val="FFFF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 </a:t>
              </a:r>
            </a:p>
            <a:p>
              <a:pPr algn="l">
                <a:lnSpc>
                  <a:spcPts val="2124"/>
                </a:lnSpc>
              </a:pPr>
              <a:endParaRPr lang="en-US" sz="2061" b="1" spc="-61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endParaRPr>
            </a:p>
            <a:p>
              <a:pPr algn="l">
                <a:lnSpc>
                  <a:spcPts val="2124"/>
                </a:lnSpc>
              </a:pPr>
              <a:r>
                <a:rPr lang="en-US" sz="2361" b="1" spc="-70">
                  <a:solidFill>
                    <a:srgbClr val="FFFF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L’agriculture en RDC repose largement sur des méthodes traditionnelles, avec peu d’accès aux données pour optimiser la production.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2255445" y="6482443"/>
            <a:ext cx="6032555" cy="3748638"/>
          </a:xfrm>
          <a:custGeom>
            <a:avLst/>
            <a:gdLst/>
            <a:ahLst/>
            <a:cxnLst/>
            <a:rect l="l" t="t" r="r" b="b"/>
            <a:pathLst>
              <a:path w="6032555" h="3748638">
                <a:moveTo>
                  <a:pt x="0" y="0"/>
                </a:moveTo>
                <a:lnTo>
                  <a:pt x="6032555" y="0"/>
                </a:lnTo>
                <a:lnTo>
                  <a:pt x="6032555" y="3748639"/>
                </a:lnTo>
                <a:lnTo>
                  <a:pt x="0" y="3748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13" b="-8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255445" y="3321791"/>
            <a:ext cx="6032555" cy="3160653"/>
          </a:xfrm>
          <a:custGeom>
            <a:avLst/>
            <a:gdLst/>
            <a:ahLst/>
            <a:cxnLst/>
            <a:rect l="l" t="t" r="r" b="b"/>
            <a:pathLst>
              <a:path w="6032555" h="3160653">
                <a:moveTo>
                  <a:pt x="0" y="0"/>
                </a:moveTo>
                <a:lnTo>
                  <a:pt x="6032555" y="0"/>
                </a:lnTo>
                <a:lnTo>
                  <a:pt x="6032555" y="3160652"/>
                </a:lnTo>
                <a:lnTo>
                  <a:pt x="0" y="316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328" t="-7275" b="-727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6792" y="3926245"/>
            <a:ext cx="18111208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4061" y="5141030"/>
            <a:ext cx="11685887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1. Capteurs et </a:t>
            </a:r>
            <a:r>
              <a:rPr lang="fr-FR" sz="2570" b="1" dirty="0" err="1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IoT</a:t>
            </a:r>
            <a:r>
              <a:rPr lang="fr-FR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(Internet des Objets)</a:t>
            </a:r>
            <a:endParaRPr lang="en-US" sz="2570" b="1" dirty="0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1767" y="9194201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3683" y="9390785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176792" y="5944569"/>
            <a:ext cx="1168588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Capteurs </a:t>
            </a:r>
            <a:r>
              <a:rPr lang="fr-FR" sz="32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d’humidité du </a:t>
            </a: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endParaRPr lang="fr-FR" sz="3200" b="1" dirty="0" smtClean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Capteurs </a:t>
            </a:r>
            <a:r>
              <a:rPr lang="fr-FR" sz="32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climatiques (température, pluie, </a:t>
            </a: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humidité</a:t>
            </a:r>
            <a:r>
              <a:rPr lang="fr-FR" sz="2457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endParaRPr lang="en-US" sz="24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686" y="3851311"/>
            <a:ext cx="4764314" cy="2294275"/>
          </a:xfrm>
          <a:prstGeom prst="rect">
            <a:avLst/>
          </a:prstGeom>
        </p:spPr>
      </p:pic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96" y="6092719"/>
            <a:ext cx="6972904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6792" y="3805594"/>
            <a:ext cx="18111208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4061" y="5141030"/>
            <a:ext cx="11685887" cy="41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2. </a:t>
            </a:r>
            <a:r>
              <a:rPr lang="en-US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Drones </a:t>
            </a:r>
            <a:r>
              <a:rPr lang="en-US" sz="3600" b="1" dirty="0" err="1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agricoles</a:t>
            </a:r>
            <a:r>
              <a:rPr lang="en-US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</a:t>
            </a:r>
            <a:r>
              <a:rPr lang="en-US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et </a:t>
            </a:r>
            <a:r>
              <a:rPr lang="en-US" sz="3600" b="1" dirty="0" err="1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imagerie</a:t>
            </a:r>
            <a:r>
              <a:rPr lang="en-US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satellite</a:t>
            </a:r>
            <a:endParaRPr lang="en-US" sz="3600" b="1" dirty="0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1767" y="9194201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3683" y="9390785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176792" y="5944569"/>
            <a:ext cx="1168588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4000" b="1" dirty="0">
                <a:solidFill>
                  <a:schemeClr val="bg1"/>
                </a:solidFill>
              </a:rPr>
              <a:t>Pour la surveillance des cultures à grande </a:t>
            </a:r>
            <a:r>
              <a:rPr lang="fr-FR" sz="4000" b="1" dirty="0" smtClean="0">
                <a:solidFill>
                  <a:schemeClr val="bg1"/>
                </a:solidFill>
              </a:rPr>
              <a:t>échelle</a:t>
            </a:r>
          </a:p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endParaRPr lang="fr-FR" sz="4000" b="1" dirty="0" smtClean="0">
              <a:solidFill>
                <a:schemeClr val="bg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Surveillance des </a:t>
            </a:r>
            <a:r>
              <a:rPr lang="en-US" sz="4000" b="1" dirty="0" smtClean="0">
                <a:solidFill>
                  <a:schemeClr val="bg1"/>
                </a:solidFill>
              </a:rPr>
              <a:t>maladies</a:t>
            </a:r>
            <a:endParaRPr lang="fr-FR" sz="2457" b="1" dirty="0" smtClean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endParaRPr lang="en-US" sz="24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94" y="4248718"/>
            <a:ext cx="6797193" cy="46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18138" y="3799912"/>
            <a:ext cx="17741262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929" y="4763171"/>
            <a:ext cx="11685887" cy="20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ct val="150000"/>
              </a:lnSpc>
              <a:buFont typeface="Arial"/>
              <a:buChar char="•"/>
            </a:pPr>
            <a:r>
              <a:rPr lang="fr-FR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3. L’Intelligence </a:t>
            </a:r>
            <a:r>
              <a:rPr lang="fr-FR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Artificielle et le </a:t>
            </a:r>
            <a:r>
              <a:rPr lang="fr-FR" sz="3600" b="1" dirty="0" err="1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Big</a:t>
            </a:r>
            <a:r>
              <a:rPr lang="fr-FR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Data : Optimiser la Production Agricole</a:t>
            </a:r>
          </a:p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endParaRPr lang="en-US" sz="3600" b="1" dirty="0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1767" y="9194201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3683" y="9390785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3105" y="6551716"/>
            <a:ext cx="1116078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L’intelligence artificielle (IA) et le </a:t>
            </a:r>
            <a:r>
              <a:rPr lang="fr-FR" sz="2400" dirty="0" err="1">
                <a:solidFill>
                  <a:schemeClr val="bg1"/>
                </a:solidFill>
              </a:rPr>
              <a:t>Big</a:t>
            </a:r>
            <a:r>
              <a:rPr lang="fr-FR" sz="2400" dirty="0">
                <a:solidFill>
                  <a:schemeClr val="bg1"/>
                </a:solidFill>
              </a:rPr>
              <a:t> Data sont des outils puissants qui aident les agriculteurs à prendre des décisions éclairées pour améliorer la gestion de leurs exploitations. Ces technologies permettent de traiter et d’analyser d’énormes quantités de données agricoles.</a:t>
            </a:r>
            <a:endParaRPr lang="en-US" sz="2400" b="1" dirty="0">
              <a:solidFill>
                <a:schemeClr val="bg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13" y="3892079"/>
            <a:ext cx="6821924" cy="61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4088084"/>
            <a:ext cx="18336073" cy="4762420"/>
            <a:chOff x="0" y="0"/>
            <a:chExt cx="4922192" cy="1254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04510" y="4272411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9235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48364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8" name="Freeform 8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96009" y="9218964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70895" y="3380882"/>
            <a:ext cx="6217105" cy="3274291"/>
          </a:xfrm>
          <a:custGeom>
            <a:avLst/>
            <a:gdLst/>
            <a:ahLst/>
            <a:cxnLst/>
            <a:rect l="l" t="t" r="r" b="b"/>
            <a:pathLst>
              <a:path w="6217105" h="3274291">
                <a:moveTo>
                  <a:pt x="0" y="0"/>
                </a:moveTo>
                <a:lnTo>
                  <a:pt x="6217105" y="0"/>
                </a:lnTo>
                <a:lnTo>
                  <a:pt x="6217105" y="3274292"/>
                </a:lnTo>
                <a:lnTo>
                  <a:pt x="0" y="32742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673" b="-758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70895" y="6201250"/>
            <a:ext cx="6217105" cy="4085750"/>
          </a:xfrm>
          <a:custGeom>
            <a:avLst/>
            <a:gdLst/>
            <a:ahLst/>
            <a:cxnLst/>
            <a:rect l="l" t="t" r="r" b="b"/>
            <a:pathLst>
              <a:path w="6217105" h="4085750">
                <a:moveTo>
                  <a:pt x="0" y="0"/>
                </a:moveTo>
                <a:lnTo>
                  <a:pt x="6217105" y="0"/>
                </a:lnTo>
                <a:lnTo>
                  <a:pt x="6217105" y="4085750"/>
                </a:lnTo>
                <a:lnTo>
                  <a:pt x="0" y="40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71" b="-157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48120" y="4590606"/>
            <a:ext cx="28335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 smtClean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  <a:endParaRPr lang="en-US" sz="1950" dirty="0">
              <a:solidFill>
                <a:srgbClr val="FFFFFF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30357" y="4477127"/>
            <a:ext cx="7348946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DE L’EXPLOITATION MINIERE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4510" y="6960432"/>
            <a:ext cx="11271110" cy="134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501" lvl="1" indent="-243751" algn="l">
              <a:lnSpc>
                <a:spcPts val="3635"/>
              </a:lnSpc>
              <a:buFont typeface="Arial"/>
              <a:buChar char="•"/>
            </a:pPr>
            <a:r>
              <a:rPr lang="en-US" sz="22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de </a:t>
            </a:r>
            <a:r>
              <a:rPr lang="en-US" sz="22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l’eploitation</a:t>
            </a:r>
            <a:r>
              <a:rPr lang="en-US" sz="22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minière</a:t>
            </a:r>
            <a:r>
              <a:rPr lang="en-US" sz="2257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: 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Analyse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données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satellitaires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pour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surveiller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l’exploitation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minière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légale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et 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illégale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marL="487501" lvl="1" indent="-243751" algn="l">
              <a:lnSpc>
                <a:spcPts val="3635"/>
              </a:lnSpc>
              <a:buFont typeface="Arial"/>
              <a:buChar char="•"/>
            </a:pPr>
            <a:endParaRPr lang="en-US" sz="22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41759" y="9439361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37756" y="5231300"/>
            <a:ext cx="11037864" cy="1093090"/>
            <a:chOff x="0" y="0"/>
            <a:chExt cx="14717152" cy="145745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8575"/>
              <a:ext cx="14717152" cy="860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1"/>
                </a:lnSpc>
              </a:pPr>
              <a:r>
                <a:rPr lang="en-US" sz="4346" b="1" spc="-130">
                  <a:solidFill>
                    <a:srgbClr val="FFDE59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Problématique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1029"/>
              <a:ext cx="14717152" cy="1206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04"/>
                </a:lnSpc>
              </a:pPr>
              <a:endParaRPr/>
            </a:p>
            <a:p>
              <a:pPr algn="l">
                <a:lnSpc>
                  <a:spcPts val="2304"/>
                </a:lnSpc>
              </a:pPr>
              <a:endParaRPr/>
            </a:p>
            <a:p>
              <a:pPr algn="l">
                <a:lnSpc>
                  <a:spcPts val="2304"/>
                </a:lnSpc>
              </a:pPr>
              <a:r>
                <a:rPr lang="en-US" sz="2560" b="1" spc="-76">
                  <a:solidFill>
                    <a:srgbClr val="88D499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Gestion opaque ou inefficace des ressources naturelles, y compris les minerais</a:t>
              </a:r>
            </a:p>
          </p:txBody>
        </p:sp>
      </p:grpSp>
      <p:sp>
        <p:nvSpPr>
          <p:cNvPr id="2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1075</Words>
  <Application>Microsoft Office PowerPoint</Application>
  <PresentationFormat>Custom</PresentationFormat>
  <Paragraphs>194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Raleway Bold</vt:lpstr>
      <vt:lpstr>Raleway Semi-Bold</vt:lpstr>
      <vt:lpstr>IM Fell Italics</vt:lpstr>
      <vt:lpstr>Source Serif Pro Bold</vt:lpstr>
      <vt:lpstr>Akzidenz-Grotesk Bold</vt:lpstr>
      <vt:lpstr>TT Lakes Neue Bold</vt:lpstr>
      <vt:lpstr>TT Lakes Neue</vt:lpstr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UNILU-Dahouda-Presentation-AI-DRC</dc:title>
  <dc:creator>Ph.D. Dahouda MWAMBA</dc:creator>
  <cp:lastModifiedBy>MWAMBA</cp:lastModifiedBy>
  <cp:revision>12</cp:revision>
  <dcterms:created xsi:type="dcterms:W3CDTF">2006-08-16T00:00:00Z</dcterms:created>
  <dcterms:modified xsi:type="dcterms:W3CDTF">2025-07-04T06:09:04Z</dcterms:modified>
  <dc:identifier>DAGqxhUyeVg</dc:identifier>
</cp:coreProperties>
</file>